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14"/>
  </p:handoutMasterIdLst>
  <p:sldIdLst>
    <p:sldId id="256" r:id="rId2"/>
    <p:sldId id="266" r:id="rId3"/>
    <p:sldId id="262" r:id="rId4"/>
    <p:sldId id="261" r:id="rId5"/>
    <p:sldId id="257" r:id="rId6"/>
    <p:sldId id="265" r:id="rId7"/>
    <p:sldId id="260" r:id="rId8"/>
    <p:sldId id="267" r:id="rId9"/>
    <p:sldId id="264" r:id="rId10"/>
    <p:sldId id="259" r:id="rId11"/>
    <p:sldId id="263" r:id="rId12"/>
    <p:sldId id="258" r:id="rId13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94660"/>
  </p:normalViewPr>
  <p:slideViewPr>
    <p:cSldViewPr>
      <p:cViewPr varScale="1">
        <p:scale>
          <a:sx n="53" d="100"/>
          <a:sy n="53" d="100"/>
        </p:scale>
        <p:origin x="-108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3EB63-A8D8-46C5-9F3C-04084D46E56F}" type="datetimeFigureOut">
              <a:rPr lang="ko-KR" altLang="en-US" smtClean="0"/>
              <a:t>2015-05-01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2CFE6-58E7-494C-A65A-62EA17B8F6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9413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3B30CC9-D93A-4CCB-AAD5-EB9DDD369F15}" type="datetimeFigureOut">
              <a:rPr lang="ko-KR" altLang="en-US" smtClean="0"/>
              <a:t>2015-05-01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7735D9D-F3CF-4BA1-8CED-E8B2FA273F1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직사각형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직사각형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0CC9-D93A-4CCB-AAD5-EB9DDD369F15}" type="datetimeFigureOut">
              <a:rPr lang="ko-KR" altLang="en-US" smtClean="0"/>
              <a:t>2015-05-01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5D9D-F3CF-4BA1-8CED-E8B2FA273F1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0CC9-D93A-4CCB-AAD5-EB9DDD369F15}" type="datetimeFigureOut">
              <a:rPr lang="ko-KR" altLang="en-US" smtClean="0"/>
              <a:t>2015-05-01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5D9D-F3CF-4BA1-8CED-E8B2FA273F1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이등변 삼각형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0CC9-D93A-4CCB-AAD5-EB9DDD369F15}" type="datetimeFigureOut">
              <a:rPr lang="ko-KR" altLang="en-US" smtClean="0"/>
              <a:t>2015-05-01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5D9D-F3CF-4BA1-8CED-E8B2FA273F1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3B30CC9-D93A-4CCB-AAD5-EB9DDD369F15}" type="datetimeFigureOut">
              <a:rPr lang="ko-KR" altLang="en-US" smtClean="0"/>
              <a:t>2015-05-01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7735D9D-F3CF-4BA1-8CED-E8B2FA273F1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0CC9-D93A-4CCB-AAD5-EB9DDD369F15}" type="datetimeFigureOut">
              <a:rPr lang="ko-KR" altLang="en-US" smtClean="0"/>
              <a:t>2015-05-01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5D9D-F3CF-4BA1-8CED-E8B2FA273F1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0CC9-D93A-4CCB-AAD5-EB9DDD369F15}" type="datetimeFigureOut">
              <a:rPr lang="ko-KR" altLang="en-US" smtClean="0"/>
              <a:t>2015-05-01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5D9D-F3CF-4BA1-8CED-E8B2FA273F1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0CC9-D93A-4CCB-AAD5-EB9DDD369F15}" type="datetimeFigureOut">
              <a:rPr lang="ko-KR" altLang="en-US" smtClean="0"/>
              <a:t>2015-05-01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5D9D-F3CF-4BA1-8CED-E8B2FA273F1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0CC9-D93A-4CCB-AAD5-EB9DDD369F15}" type="datetimeFigureOut">
              <a:rPr lang="ko-KR" altLang="en-US" smtClean="0"/>
              <a:t>2015-05-01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5D9D-F3CF-4BA1-8CED-E8B2FA273F1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직선 연결선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0CC9-D93A-4CCB-AAD5-EB9DDD369F15}" type="datetimeFigureOut">
              <a:rPr lang="ko-KR" altLang="en-US" smtClean="0"/>
              <a:t>2015-05-01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5D9D-F3CF-4BA1-8CED-E8B2FA273F1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0CC9-D93A-4CCB-AAD5-EB9DDD369F15}" type="datetimeFigureOut">
              <a:rPr lang="ko-KR" altLang="en-US" smtClean="0"/>
              <a:t>2015-05-01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5D9D-F3CF-4BA1-8CED-E8B2FA273F1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B30CC9-D93A-4CCB-AAD5-EB9DDD369F15}" type="datetimeFigureOut">
              <a:rPr lang="ko-KR" altLang="en-US" smtClean="0"/>
              <a:t>2015-05-01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7735D9D-F3CF-4BA1-8CED-E8B2FA273F1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8" name="직선 연결선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직선 연결선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이등변 삼각형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op500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obolev.kaist.ac.k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b="1" dirty="0" err="1" smtClean="0"/>
              <a:t>Sobolev</a:t>
            </a:r>
            <a:r>
              <a:rPr lang="en-US" altLang="ko-KR" b="1" dirty="0" smtClean="0"/>
              <a:t>(+Node 6, 7) Showcase</a:t>
            </a:r>
            <a:endParaRPr lang="ko-KR" altLang="en-US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+K20m GPU Accelerator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985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1.Jacobi (GPU) </a:t>
            </a:r>
            <a:r>
              <a:rPr lang="en-US" altLang="ko-KR" b="1" dirty="0" err="1" smtClean="0"/>
              <a:t>vs</a:t>
            </a:r>
            <a:r>
              <a:rPr lang="en-US" altLang="ko-KR" b="1" dirty="0" smtClean="0"/>
              <a:t> Block </a:t>
            </a:r>
            <a:r>
              <a:rPr lang="en-US" altLang="ko-KR" b="1" dirty="0"/>
              <a:t>J</a:t>
            </a:r>
            <a:r>
              <a:rPr lang="en-US" altLang="ko-KR" b="1" dirty="0" smtClean="0"/>
              <a:t>acobi (CPU)</a:t>
            </a:r>
            <a:endParaRPr lang="ko-KR" altLang="en-US" b="1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6014"/>
            <a:ext cx="8229600" cy="4723497"/>
          </a:xfrm>
        </p:spPr>
      </p:pic>
    </p:spTree>
    <p:extLst>
      <p:ext uri="{BB962C8B-B14F-4D97-AF65-F5344CB8AC3E}">
        <p14:creationId xmlns:p14="http://schemas.microsoft.com/office/powerpoint/2010/main" val="35170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2.Conjugate Gradient </a:t>
            </a:r>
            <a:endParaRPr lang="ko-KR" altLang="en-US" b="1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4319226"/>
              </p:ext>
            </p:extLst>
          </p:nvPr>
        </p:nvGraphicFramePr>
        <p:xfrm>
          <a:off x="457200" y="1219200"/>
          <a:ext cx="829126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252"/>
                <a:gridCol w="921252"/>
                <a:gridCol w="921252"/>
                <a:gridCol w="921252"/>
                <a:gridCol w="921252"/>
                <a:gridCol w="921252"/>
                <a:gridCol w="921252"/>
                <a:gridCol w="921252"/>
                <a:gridCol w="921252"/>
              </a:tblGrid>
              <a:tr h="370840">
                <a:tc row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CUDA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mpi1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mpi2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mpi4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mpi8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mpi16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mpi32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mpi64</a:t>
                      </a:r>
                      <a:endParaRPr lang="ko-KR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1/256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0.11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1.17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0.59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0.31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0.17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0.12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0.13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0.23</a:t>
                      </a:r>
                      <a:endParaRPr lang="ko-KR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1/512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0.4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8.90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4.46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2.26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1.19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0.69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0.45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0.51</a:t>
                      </a:r>
                      <a:endParaRPr lang="ko-KR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1/1024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2.23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79.37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38.58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20.35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11.31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5.74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2.89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2.11</a:t>
                      </a:r>
                      <a:endParaRPr lang="ko-KR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1/2048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15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649.91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320.47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178.33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114.00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69.20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30.68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15.42</a:t>
                      </a:r>
                      <a:endParaRPr lang="ko-KR" alt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6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2.Conjugate Gradient</a:t>
            </a:r>
            <a:endParaRPr lang="ko-KR" altLang="en-US" b="1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7" y="1219200"/>
            <a:ext cx="7967205" cy="4937125"/>
          </a:xfrm>
        </p:spPr>
      </p:pic>
    </p:spTree>
    <p:extLst>
      <p:ext uri="{BB962C8B-B14F-4D97-AF65-F5344CB8AC3E}">
        <p14:creationId xmlns:p14="http://schemas.microsoft.com/office/powerpoint/2010/main" val="17468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632848" cy="6067135"/>
          </a:xfrm>
        </p:spPr>
      </p:pic>
    </p:spTree>
    <p:extLst>
      <p:ext uri="{BB962C8B-B14F-4D97-AF65-F5344CB8AC3E}">
        <p14:creationId xmlns:p14="http://schemas.microsoft.com/office/powerpoint/2010/main" val="241243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Supercomputer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hlinkClick r:id="rId2"/>
              </a:rPr>
              <a:t>www.top500.org</a:t>
            </a:r>
            <a:endParaRPr lang="en-US" altLang="ko-KR" dirty="0" smtClean="0"/>
          </a:p>
          <a:p>
            <a:r>
              <a:rPr lang="en-US" altLang="ko-KR" dirty="0" smtClean="0"/>
              <a:t>The No. 1, Tianhe-2, and the No. 7, Stampede.</a:t>
            </a:r>
          </a:p>
          <a:p>
            <a:pPr lvl="1"/>
            <a:r>
              <a:rPr lang="en-US" altLang="ko-KR" dirty="0" smtClean="0"/>
              <a:t>-Intel Xeon Phi processors </a:t>
            </a:r>
          </a:p>
          <a:p>
            <a:r>
              <a:rPr lang="en-US" altLang="ko-KR" dirty="0" smtClean="0"/>
              <a:t>The No. 2, Titan, and the No. 6, Piz </a:t>
            </a:r>
            <a:r>
              <a:rPr lang="en-US" altLang="ko-KR" dirty="0" err="1" smtClean="0"/>
              <a:t>Daint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-NVIDIA GPUs</a:t>
            </a:r>
            <a:endParaRPr lang="en-US" altLang="ko-KR" dirty="0"/>
          </a:p>
          <a:p>
            <a:r>
              <a:rPr lang="en-US" altLang="ko-KR" dirty="0" smtClean="0"/>
              <a:t>Share</a:t>
            </a:r>
          </a:p>
          <a:p>
            <a:pPr lvl="1"/>
            <a:r>
              <a:rPr lang="en-US" altLang="ko-KR" dirty="0" smtClean="0"/>
              <a:t>GPU</a:t>
            </a:r>
            <a:r>
              <a:rPr lang="en-US" altLang="ko-KR" dirty="0"/>
              <a:t> :  NVIDIA </a:t>
            </a:r>
            <a:r>
              <a:rPr lang="en-US" altLang="ko-KR" dirty="0" smtClean="0"/>
              <a:t>46,  </a:t>
            </a:r>
            <a:r>
              <a:rPr lang="en-US" altLang="ko-KR" dirty="0"/>
              <a:t>ATI Radeon </a:t>
            </a:r>
            <a:r>
              <a:rPr lang="en-US" altLang="ko-KR" dirty="0" smtClean="0"/>
              <a:t>3</a:t>
            </a:r>
          </a:p>
          <a:p>
            <a:pPr lvl="1"/>
            <a:r>
              <a:rPr lang="en-US" altLang="ko-KR" dirty="0" smtClean="0"/>
              <a:t>X</a:t>
            </a:r>
            <a:r>
              <a:rPr lang="en-US" altLang="ko-KR" dirty="0"/>
              <a:t>eon Phi : 21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Hybrid </a:t>
            </a:r>
            <a:r>
              <a:rPr lang="en-US" altLang="ko-KR" dirty="0"/>
              <a:t>: </a:t>
            </a:r>
            <a:r>
              <a:rPr lang="en-US" altLang="ko-KR" dirty="0" smtClean="0"/>
              <a:t>4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335225"/>
            <a:ext cx="3346923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3528392" cy="6272699"/>
          </a:xfr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3"/>
            <a:ext cx="3528392" cy="627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Hardware Specification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b="1" dirty="0" smtClean="0"/>
              <a:t>Main module</a:t>
            </a:r>
          </a:p>
          <a:p>
            <a:pPr lvl="1"/>
            <a:r>
              <a:rPr lang="en-US" altLang="ko-KR" dirty="0" smtClean="0"/>
              <a:t>4 * Intel Xeon X7550 : 2GHz, 18MB Cache, 8Cores </a:t>
            </a:r>
          </a:p>
          <a:p>
            <a:pPr lvl="1"/>
            <a:r>
              <a:rPr lang="en-US" altLang="ko-KR" dirty="0" smtClean="0"/>
              <a:t>Memory : 64GB</a:t>
            </a:r>
          </a:p>
          <a:p>
            <a:pPr lvl="1"/>
            <a:r>
              <a:rPr lang="en-US" altLang="ko-KR" dirty="0" smtClean="0"/>
              <a:t>QDR 40Gb/s </a:t>
            </a:r>
            <a:r>
              <a:rPr lang="en-US" altLang="ko-KR" dirty="0" err="1" smtClean="0"/>
              <a:t>Infiniband</a:t>
            </a:r>
            <a:endParaRPr lang="en-US" altLang="ko-KR" dirty="0" smtClean="0"/>
          </a:p>
          <a:p>
            <a:pPr lvl="1"/>
            <a:endParaRPr lang="en-US" altLang="ko-KR" b="1" dirty="0" smtClean="0"/>
          </a:p>
          <a:p>
            <a:r>
              <a:rPr lang="en-US" altLang="ko-KR" b="1" dirty="0" smtClean="0"/>
              <a:t>Sub-module (*5)</a:t>
            </a:r>
            <a:endParaRPr lang="en-US" altLang="ko-KR" b="1" dirty="0"/>
          </a:p>
          <a:p>
            <a:pPr lvl="1"/>
            <a:r>
              <a:rPr lang="en-US" altLang="ko-KR" dirty="0" smtClean="0"/>
              <a:t>2 </a:t>
            </a:r>
            <a:r>
              <a:rPr lang="en-US" altLang="ko-KR" dirty="0"/>
              <a:t>* Intel Xeon </a:t>
            </a:r>
            <a:r>
              <a:rPr lang="en-US" altLang="ko-KR" dirty="0" smtClean="0"/>
              <a:t>X5660 </a:t>
            </a:r>
            <a:r>
              <a:rPr lang="en-US" altLang="ko-KR" dirty="0"/>
              <a:t>: </a:t>
            </a:r>
            <a:r>
              <a:rPr lang="en-US" altLang="ko-KR" dirty="0" smtClean="0"/>
              <a:t>2.8GHz</a:t>
            </a:r>
            <a:r>
              <a:rPr lang="en-US" altLang="ko-KR" dirty="0"/>
              <a:t>, </a:t>
            </a:r>
            <a:r>
              <a:rPr lang="en-US" altLang="ko-KR" dirty="0" smtClean="0"/>
              <a:t>12MB </a:t>
            </a:r>
            <a:r>
              <a:rPr lang="en-US" altLang="ko-KR" dirty="0"/>
              <a:t>Cache, </a:t>
            </a:r>
            <a:r>
              <a:rPr lang="en-US" altLang="ko-KR" dirty="0" smtClean="0"/>
              <a:t>6Cores </a:t>
            </a:r>
            <a:endParaRPr lang="en-US" altLang="ko-KR" dirty="0"/>
          </a:p>
          <a:p>
            <a:pPr lvl="1"/>
            <a:r>
              <a:rPr lang="en-US" altLang="ko-KR" dirty="0"/>
              <a:t>Memory : </a:t>
            </a:r>
            <a:r>
              <a:rPr lang="en-US" altLang="ko-KR" dirty="0" smtClean="0"/>
              <a:t>48GB</a:t>
            </a:r>
          </a:p>
          <a:p>
            <a:pPr lvl="1"/>
            <a:r>
              <a:rPr lang="en-US" altLang="ko-KR" dirty="0"/>
              <a:t>QDR 40Gb/s </a:t>
            </a:r>
            <a:r>
              <a:rPr lang="en-US" altLang="ko-KR" dirty="0" err="1"/>
              <a:t>Infiniband</a:t>
            </a:r>
            <a:endParaRPr lang="en-US" altLang="ko-KR" dirty="0"/>
          </a:p>
          <a:p>
            <a:pPr lvl="1"/>
            <a:endParaRPr lang="en-US" altLang="ko-KR" b="1" dirty="0" smtClean="0"/>
          </a:p>
          <a:p>
            <a:r>
              <a:rPr lang="en-US" altLang="ko-KR" b="1" dirty="0" smtClean="0"/>
              <a:t>Sub-module (*2)</a:t>
            </a:r>
            <a:endParaRPr lang="en-US" altLang="ko-KR" b="1" dirty="0"/>
          </a:p>
          <a:p>
            <a:pPr lvl="1"/>
            <a:r>
              <a:rPr lang="en-US" altLang="ko-KR" dirty="0"/>
              <a:t>2 * Intel Xeon </a:t>
            </a:r>
            <a:r>
              <a:rPr lang="en-US" altLang="ko-KR" dirty="0" smtClean="0"/>
              <a:t>E5-2650 </a:t>
            </a:r>
            <a:r>
              <a:rPr lang="en-US" altLang="ko-KR" dirty="0"/>
              <a:t>: </a:t>
            </a:r>
            <a:r>
              <a:rPr lang="en-US" altLang="ko-KR" dirty="0" smtClean="0"/>
              <a:t>2.6GHz</a:t>
            </a:r>
            <a:r>
              <a:rPr lang="en-US" altLang="ko-KR"/>
              <a:t>, </a:t>
            </a:r>
            <a:r>
              <a:rPr lang="en-US" altLang="ko-KR" smtClean="0"/>
              <a:t>20MB </a:t>
            </a:r>
            <a:r>
              <a:rPr lang="en-US" altLang="ko-KR" dirty="0"/>
              <a:t>Cache, </a:t>
            </a:r>
            <a:r>
              <a:rPr lang="en-US" altLang="ko-KR" dirty="0" smtClean="0"/>
              <a:t> </a:t>
            </a:r>
            <a:r>
              <a:rPr lang="en-US" altLang="ko-KR" dirty="0"/>
              <a:t>8</a:t>
            </a:r>
            <a:r>
              <a:rPr lang="en-US" altLang="ko-KR" dirty="0" smtClean="0"/>
              <a:t>Cores </a:t>
            </a:r>
            <a:endParaRPr lang="en-US" altLang="ko-KR" dirty="0"/>
          </a:p>
          <a:p>
            <a:pPr lvl="1"/>
            <a:r>
              <a:rPr lang="en-US" altLang="ko-KR" dirty="0"/>
              <a:t>Memory : </a:t>
            </a:r>
            <a:r>
              <a:rPr lang="en-US" altLang="ko-KR" dirty="0" smtClean="0"/>
              <a:t>128GB</a:t>
            </a:r>
          </a:p>
          <a:p>
            <a:pPr lvl="1"/>
            <a:r>
              <a:rPr lang="en-US" altLang="ko-KR" dirty="0"/>
              <a:t>QDR 40Gb/s </a:t>
            </a:r>
            <a:r>
              <a:rPr lang="en-US" altLang="ko-KR" dirty="0" err="1" smtClean="0"/>
              <a:t>Infiniband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530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Monitoring : 	</a:t>
            </a:r>
            <a:r>
              <a:rPr lang="en-US" altLang="ko-KR" dirty="0" smtClean="0">
                <a:hlinkClick r:id="rId2"/>
              </a:rPr>
              <a:t>sobolev.kaist.ac.kr</a:t>
            </a: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25" y="4869160"/>
            <a:ext cx="5544324" cy="1781424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2627784" y="1775971"/>
            <a:ext cx="4453735" cy="2997720"/>
            <a:chOff x="2627784" y="1775971"/>
            <a:chExt cx="4453735" cy="2997720"/>
          </a:xfrm>
        </p:grpSpPr>
        <p:sp>
          <p:nvSpPr>
            <p:cNvPr id="5" name="직사각형 4"/>
            <p:cNvSpPr/>
            <p:nvPr/>
          </p:nvSpPr>
          <p:spPr>
            <a:xfrm>
              <a:off x="3504038" y="1775971"/>
              <a:ext cx="1819398" cy="60653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 err="1" smtClean="0"/>
                <a:t>Sobolev</a:t>
              </a:r>
              <a:endParaRPr lang="ko-KR" altLang="en-US" sz="4400" b="1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634473" y="2683975"/>
              <a:ext cx="876254" cy="33359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Node1</a:t>
              </a:r>
              <a:endParaRPr lang="ko-KR" altLang="en-US" sz="1600" b="1" dirty="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627784" y="3117649"/>
              <a:ext cx="876254" cy="33359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Node2</a:t>
              </a:r>
              <a:endParaRPr lang="ko-KR" altLang="en-US" sz="2000" b="1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27784" y="3551324"/>
              <a:ext cx="876254" cy="33359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Node3</a:t>
              </a:r>
              <a:endParaRPr lang="ko-KR" altLang="en-US" sz="2000" b="1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627784" y="3991065"/>
              <a:ext cx="876254" cy="33359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Node4</a:t>
              </a:r>
              <a:endParaRPr lang="ko-KR" altLang="en-US" sz="1600" b="1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627784" y="4440096"/>
              <a:ext cx="876254" cy="33359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Node5</a:t>
              </a:r>
              <a:endParaRPr lang="ko-KR" altLang="en-US" sz="2000" b="1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205266" y="2682713"/>
              <a:ext cx="876253" cy="3335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accent2">
                      <a:lumMod val="50000"/>
                    </a:schemeClr>
                  </a:solidFill>
                </a:rPr>
                <a:t>GPU</a:t>
              </a:r>
              <a:endParaRPr lang="ko-KR" altLang="en-US" sz="1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205265" y="3117649"/>
              <a:ext cx="876253" cy="3335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accent2">
                      <a:lumMod val="50000"/>
                    </a:schemeClr>
                  </a:solidFill>
                </a:rPr>
                <a:t>GPU</a:t>
              </a:r>
              <a:endParaRPr lang="ko-KR" altLang="en-US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17" name="직선 연결선 16"/>
            <p:cNvCxnSpPr>
              <a:endCxn id="6" idx="3"/>
            </p:cNvCxnSpPr>
            <p:nvPr/>
          </p:nvCxnSpPr>
          <p:spPr>
            <a:xfrm flipH="1">
              <a:off x="3510727" y="2849510"/>
              <a:ext cx="942030" cy="1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>
              <a:endCxn id="7" idx="3"/>
            </p:cNvCxnSpPr>
            <p:nvPr/>
          </p:nvCxnSpPr>
          <p:spPr>
            <a:xfrm flipH="1">
              <a:off x="3504038" y="3284447"/>
              <a:ext cx="94872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4452758" y="3284447"/>
              <a:ext cx="0" cy="13224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>
              <a:stCxn id="8" idx="3"/>
            </p:cNvCxnSpPr>
            <p:nvPr/>
          </p:nvCxnSpPr>
          <p:spPr>
            <a:xfrm flipV="1">
              <a:off x="3504038" y="3718122"/>
              <a:ext cx="94872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flipV="1">
              <a:off x="3506267" y="4156848"/>
              <a:ext cx="94872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 flipV="1">
              <a:off x="3506267" y="4599622"/>
              <a:ext cx="94872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4452757" y="2348880"/>
              <a:ext cx="0" cy="13224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 flipH="1">
              <a:off x="4437140" y="2844725"/>
              <a:ext cx="942030" cy="1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 flipH="1">
              <a:off x="4382146" y="3284445"/>
              <a:ext cx="94872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직사각형 10"/>
            <p:cNvSpPr/>
            <p:nvPr/>
          </p:nvSpPr>
          <p:spPr>
            <a:xfrm>
              <a:off x="5329011" y="2682713"/>
              <a:ext cx="876254" cy="33359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Node6</a:t>
              </a:r>
              <a:endParaRPr lang="ko-KR" altLang="en-US" sz="2000" b="1" dirty="0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5329011" y="3117649"/>
              <a:ext cx="876254" cy="33359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Node7</a:t>
              </a:r>
              <a:endParaRPr lang="ko-KR" alt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397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Tesla K20m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CUDA </a:t>
            </a:r>
            <a:r>
              <a:rPr lang="en-US" altLang="ko-KR" dirty="0"/>
              <a:t>p</a:t>
            </a:r>
            <a:r>
              <a:rPr lang="en-US" altLang="ko-KR" dirty="0" smtClean="0"/>
              <a:t>arallel </a:t>
            </a:r>
            <a:r>
              <a:rPr lang="en-US" altLang="ko-KR" dirty="0"/>
              <a:t>p</a:t>
            </a:r>
            <a:r>
              <a:rPr lang="en-US" altLang="ko-KR" dirty="0" smtClean="0"/>
              <a:t>rocessing cores : 2496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Memory size : 5GB GDDR5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Processor core clock : </a:t>
            </a:r>
            <a:r>
              <a:rPr lang="en-US" altLang="ko-KR" dirty="0"/>
              <a:t>706 </a:t>
            </a:r>
            <a:r>
              <a:rPr lang="en-US" altLang="ko-KR" dirty="0" smtClean="0"/>
              <a:t>MHz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Peak double precision floating point performance : 1.17Tflops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Thermal solution : Passive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120" y="1196752"/>
            <a:ext cx="2736304" cy="202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Test problem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27544"/>
                <a:ext cx="8229600" cy="4937760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ko-KR" b="0" i="0" dirty="0" smtClean="0">
                          <a:latin typeface="Cambria Math" pitchFamily="18" charset="0"/>
                          <a:ea typeface="Cambria Math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ko-KR" dirty="0" smtClean="0">
                          <a:latin typeface="Cambria Math" pitchFamily="18" charset="0"/>
                          <a:ea typeface="Cambria Math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altLang="ko-KR">
                          <a:latin typeface="Cambria Math" pitchFamily="18" charset="0"/>
                          <a:ea typeface="Cambria Math" pitchFamily="18" charset="0"/>
                        </a:rPr>
                        <m:t>u</m:t>
                      </m:r>
                      <m:r>
                        <a:rPr lang="en-US" altLang="ko-KR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/>
                        </a:rPr>
                        <m:t>f</m:t>
                      </m:r>
                      <m:r>
                        <a:rPr lang="en-US" altLang="ko-KR" b="0" i="0" smtClean="0">
                          <a:latin typeface="Cambria Math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/>
                          <a:ea typeface="Cambria Math"/>
                        </a:rPr>
                        <m:t>in</m:t>
                      </m:r>
                      <m:r>
                        <a:rPr lang="en-US" altLang="ko-KR" b="0" i="0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l-GR" altLang="ko-KR" i="1" smtClean="0">
                          <a:latin typeface="Cambria Math"/>
                          <a:ea typeface="Cambria Math"/>
                        </a:rPr>
                        <m:t>Ω</m:t>
                      </m:r>
                      <m:r>
                        <a:rPr lang="en-US" altLang="ko-KR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b="0" i="0" smtClean="0">
                              <a:latin typeface="Cambria Math"/>
                            </a:rPr>
                            <m:t>0,1</m:t>
                          </m:r>
                        </m:e>
                      </m:d>
                      <m:r>
                        <a:rPr lang="en-US" altLang="ko-KR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ko-KR" b="0" i="0" smtClean="0">
                          <a:latin typeface="Cambria Math"/>
                          <a:ea typeface="Cambria Math"/>
                        </a:rPr>
                        <m:t>[0,1]</m:t>
                      </m:r>
                    </m:oMath>
                  </m:oMathPara>
                </a14:m>
                <a:endParaRPr lang="en-US" altLang="ko-KR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>
                          <a:latin typeface="Cambria Math" pitchFamily="18" charset="0"/>
                          <a:ea typeface="Cambria Math" pitchFamily="18" charset="0"/>
                        </a:rPr>
                        <m:t>u</m:t>
                      </m:r>
                      <m:r>
                        <a:rPr lang="en-US" altLang="ko-KR">
                          <a:latin typeface="Cambria Math"/>
                        </a:rPr>
                        <m:t>=</m:t>
                      </m:r>
                      <m:r>
                        <a:rPr lang="en-US" altLang="ko-KR" b="0" i="0" smtClean="0">
                          <a:latin typeface="Cambria Math"/>
                        </a:rPr>
                        <m:t>0   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/>
                        </a:rPr>
                        <m:t>on</m:t>
                      </m:r>
                      <m:r>
                        <a:rPr lang="en-US" altLang="ko-KR" b="0" i="1" smtClean="0">
                          <a:latin typeface="Cambria Math"/>
                        </a:rPr>
                        <m:t>   </m:t>
                      </m:r>
                      <m:r>
                        <a:rPr lang="ko-KR" altLang="en-US" i="1">
                          <a:latin typeface="Cambria Math"/>
                        </a:rPr>
                        <m:t>𝜕</m:t>
                      </m:r>
                      <m:r>
                        <m:rPr>
                          <m:sty m:val="p"/>
                        </m:rPr>
                        <a:rPr lang="el-GR" altLang="ko-KR" i="1"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en-US" altLang="ko-KR" dirty="0" smtClean="0"/>
              </a:p>
              <a:p>
                <a:pPr marL="0" indent="0" algn="ctr">
                  <a:buNone/>
                </a:pPr>
                <a:r>
                  <a:rPr lang="en-US" altLang="ko-KR" dirty="0" smtClean="0"/>
                  <a:t>	</a:t>
                </a:r>
              </a:p>
              <a:p>
                <a:pPr marL="0" indent="0" algn="ctr">
                  <a:buNone/>
                </a:pPr>
                <a:r>
                  <a:rPr lang="en-US" altLang="ko-KR" b="0" dirty="0" smtClean="0"/>
                  <a:t>Solution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/>
                      </a:rPr>
                      <m:t>u</m:t>
                    </m:r>
                    <m:r>
                      <a:rPr lang="en-US" altLang="ko-KR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altLang="ko-KR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(</m:t>
                    </m:r>
                    <m:r>
                      <a:rPr lang="el-GR" altLang="ko-KR" i="1">
                        <a:latin typeface="Cambria Math"/>
                      </a:rPr>
                      <m:t>𝜋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latin typeface="Cambria Math"/>
                      </a:rPr>
                      <m:t>(</m:t>
                    </m:r>
                    <m:r>
                      <a:rPr lang="el-GR" altLang="ko-KR" i="1">
                        <a:latin typeface="Cambria Math"/>
                      </a:rPr>
                      <m:t>𝜋</m:t>
                    </m:r>
                    <m:r>
                      <a:rPr lang="en-US" altLang="ko-KR" i="1">
                        <a:latin typeface="Cambria Math"/>
                      </a:rPr>
                      <m:t>𝑥</m:t>
                    </m:r>
                    <m:r>
                      <a:rPr lang="en-US" altLang="ko-KR" i="1">
                        <a:latin typeface="Cambria Math"/>
                      </a:rPr>
                      <m:t>)</m:t>
                    </m:r>
                  </m:oMath>
                </a14:m>
                <a:endParaRPr lang="en-US" altLang="ko-KR" dirty="0" smtClean="0"/>
              </a:p>
              <a:p>
                <a:pPr marL="0" indent="0">
                  <a:buNone/>
                </a:pPr>
                <a:endParaRPr lang="en-US" altLang="ko-KR" dirty="0" smtClean="0"/>
              </a:p>
              <a:p>
                <a:pPr marL="514350" indent="-514350">
                  <a:buAutoNum type="arabicPeriod"/>
                </a:pPr>
                <a:r>
                  <a:rPr lang="en-US" altLang="ko-KR" dirty="0" smtClean="0"/>
                  <a:t>Jacobi (GPU) </a:t>
                </a:r>
                <a:r>
                  <a:rPr lang="en-US" altLang="ko-KR" dirty="0" err="1" smtClean="0"/>
                  <a:t>vs</a:t>
                </a:r>
                <a:r>
                  <a:rPr lang="en-US" altLang="ko-KR" dirty="0" smtClean="0"/>
                  <a:t> Block Jacobi (CPU)</a:t>
                </a:r>
              </a:p>
              <a:p>
                <a:pPr marL="514350" indent="-514350">
                  <a:buAutoNum type="arabicPeriod"/>
                </a:pPr>
                <a:r>
                  <a:rPr lang="en-US" altLang="ko-KR" dirty="0" smtClean="0"/>
                  <a:t>Conjugate gradient method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27544"/>
                <a:ext cx="8229600" cy="4937760"/>
              </a:xfrm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4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1.Jacobi (GPU) </a:t>
            </a:r>
            <a:r>
              <a:rPr lang="en-US" altLang="ko-KR" b="1" dirty="0" err="1" smtClean="0"/>
              <a:t>vs</a:t>
            </a:r>
            <a:r>
              <a:rPr lang="en-US" altLang="ko-KR" b="1" dirty="0" smtClean="0"/>
              <a:t> Block Jacobi (CPU)</a:t>
            </a:r>
            <a:endParaRPr lang="ko-KR" altLang="en-US" b="1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86460551"/>
              </p:ext>
            </p:extLst>
          </p:nvPr>
        </p:nvGraphicFramePr>
        <p:xfrm>
          <a:off x="457200" y="1219200"/>
          <a:ext cx="81472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450"/>
                <a:gridCol w="1629450"/>
                <a:gridCol w="1629450"/>
                <a:gridCol w="1629450"/>
                <a:gridCol w="1629450"/>
              </a:tblGrid>
              <a:tr h="370840"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Meshsize</a:t>
                      </a:r>
                      <a:r>
                        <a:rPr lang="en-US" altLang="ko-KR" dirty="0" smtClean="0"/>
                        <a:t>(h)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Jacobi</a:t>
                      </a:r>
                      <a:endParaRPr lang="ko-KR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Block Jacobi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CUDA(GPU)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mpi3*3(CPU)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mpi6*6(CPU)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0" dirty="0" smtClean="0"/>
                        <a:t>mpi9*9(CPU)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1/128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0.49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0.6630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0.3285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1.3400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1/256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4.06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20.1053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4.8383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3.0964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1/512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47.3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273.5613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103.8234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54.2547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1/1024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938.85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4297.2409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1438.0965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741.5949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8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원본">
  <a:themeElements>
    <a:clrScheme name="원본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원본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원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1677</TotalTime>
  <Words>294</Words>
  <Application>Microsoft Office PowerPoint</Application>
  <PresentationFormat>화면 슬라이드 쇼(4:3)</PresentationFormat>
  <Paragraphs>127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원본</vt:lpstr>
      <vt:lpstr>Sobolev(+Node 6, 7) Showcase</vt:lpstr>
      <vt:lpstr>PowerPoint 프레젠테이션</vt:lpstr>
      <vt:lpstr>Supercomputer</vt:lpstr>
      <vt:lpstr>PowerPoint 프레젠테이션</vt:lpstr>
      <vt:lpstr>Hardware Specification</vt:lpstr>
      <vt:lpstr>PowerPoint 프레젠테이션</vt:lpstr>
      <vt:lpstr>Tesla K20m</vt:lpstr>
      <vt:lpstr>Test problem</vt:lpstr>
      <vt:lpstr>1.Jacobi (GPU) vs Block Jacobi (CPU)</vt:lpstr>
      <vt:lpstr>1.Jacobi (GPU) vs Block Jacobi (CPU)</vt:lpstr>
      <vt:lpstr>2.Conjugate Gradient </vt:lpstr>
      <vt:lpstr>2.Conjugate Gradient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Registered User</cp:lastModifiedBy>
  <cp:revision>40</cp:revision>
  <cp:lastPrinted>2015-05-01T03:52:40Z</cp:lastPrinted>
  <dcterms:created xsi:type="dcterms:W3CDTF">2015-04-16T02:43:24Z</dcterms:created>
  <dcterms:modified xsi:type="dcterms:W3CDTF">2015-05-01T11:43:11Z</dcterms:modified>
</cp:coreProperties>
</file>